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482" r:id="rId10"/>
    <p:sldId id="263" r:id="rId11"/>
    <p:sldId id="507" r:id="rId12"/>
    <p:sldId id="506" r:id="rId13"/>
    <p:sldId id="505" r:id="rId14"/>
    <p:sldId id="535" r:id="rId15"/>
    <p:sldId id="448" r:id="rId16"/>
    <p:sldId id="509" r:id="rId17"/>
    <p:sldId id="530" r:id="rId18"/>
    <p:sldId id="531" r:id="rId19"/>
    <p:sldId id="516" r:id="rId20"/>
    <p:sldId id="468" r:id="rId21"/>
    <p:sldId id="510" r:id="rId22"/>
    <p:sldId id="538" r:id="rId23"/>
    <p:sldId id="546" r:id="rId24"/>
    <p:sldId id="547" r:id="rId25"/>
    <p:sldId id="555" r:id="rId26"/>
    <p:sldId id="548" r:id="rId27"/>
    <p:sldId id="550" r:id="rId28"/>
    <p:sldId id="553" r:id="rId29"/>
    <p:sldId id="3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10" d="100"/>
          <a:sy n="110" d="100"/>
        </p:scale>
        <p:origin x="81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8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21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76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45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90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github.com/yagamis/loca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hyperlink" Target="http://github.com/yagamis/loca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1.APP</a:t>
            </a:r>
            <a:r>
              <a:rPr lang="zh-CN" altLang="en-US" sz="36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0" y="1225037"/>
            <a:ext cx="9379954" cy="557945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增加本地化语言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7189" y="917260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工程默认英文。增加简体中文，日文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8559479" y="1577650"/>
            <a:ext cx="3304572" cy="2582617"/>
          </a:xfrm>
          <a:prstGeom prst="wedgeRoundRectCallout">
            <a:avLst>
              <a:gd name="adj1" fmla="val -59806"/>
              <a:gd name="adj2" fmla="val -2400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选择要生成本地化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的文件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把字符串自动导出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08380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开始的新功能：自动导出源码和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中要翻译的字符串为文件。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点击工程图标，菜单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Editor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Localization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目录名 为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657834" y="5980331"/>
            <a:ext cx="9321619" cy="597861"/>
          </a:xfrm>
          <a:prstGeom prst="wedgeRoundRectCallout">
            <a:avLst>
              <a:gd name="adj1" fmla="val -42866"/>
              <a:gd name="adj2" fmla="val -428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导出为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zh-Hans.xliff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标准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XML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本地化交换文件）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57" y="2219595"/>
            <a:ext cx="7090113" cy="36487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87" y="2812488"/>
            <a:ext cx="4013140" cy="16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XLIFF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文件内容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0" y="3819645"/>
            <a:ext cx="9665969" cy="2932800"/>
          </a:xfrm>
          <a:prstGeom prst="wedgeRoundRectCallout">
            <a:avLst>
              <a:gd name="adj1" fmla="val -17690"/>
              <a:gd name="adj2" fmla="val 3861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&lt;file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original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 err="1">
                <a:solidFill>
                  <a:srgbClr val="BA0011"/>
                </a:solidFill>
                <a:latin typeface="Menlo-Regular" charset="0"/>
              </a:rPr>
              <a:t>FoodPin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/</a:t>
            </a:r>
            <a:r>
              <a:rPr lang="en-US" altLang="zh-CN" sz="1000" dirty="0" err="1">
                <a:solidFill>
                  <a:srgbClr val="BA0011"/>
                </a:solidFill>
                <a:latin typeface="Menlo-Regular" charset="0"/>
              </a:rPr>
              <a:t>Base.lproj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/</a:t>
            </a:r>
            <a:r>
              <a:rPr lang="en-US" altLang="zh-CN" sz="1000" dirty="0" err="1">
                <a:solidFill>
                  <a:srgbClr val="BA0011"/>
                </a:solidFill>
                <a:latin typeface="Menlo-Regular" charset="0"/>
              </a:rPr>
              <a:t>about.storyboard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source-language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"en"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000" dirty="0" err="1">
                <a:solidFill>
                  <a:srgbClr val="836C28"/>
                </a:solidFill>
                <a:latin typeface="Menlo-Regular" charset="0"/>
              </a:rPr>
              <a:t>datatype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"plaintext"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&lt;header&gt;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&lt;tool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tool-id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 err="1">
                <a:solidFill>
                  <a:srgbClr val="BA0011"/>
                </a:solidFill>
                <a:latin typeface="Menlo-Regular" charset="0"/>
              </a:rPr>
              <a:t>com.apple.dt.xcode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tool-name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 err="1">
                <a:solidFill>
                  <a:srgbClr val="BA0011"/>
                </a:solidFill>
                <a:latin typeface="Menlo-Regular" charset="0"/>
              </a:rPr>
              <a:t>Xcode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tool-version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"7.1.1"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build-</a:t>
            </a:r>
            <a:r>
              <a:rPr lang="en-US" altLang="zh-CN" sz="1000" dirty="0" err="1">
                <a:solidFill>
                  <a:srgbClr val="836C28"/>
                </a:solidFill>
                <a:latin typeface="Menlo-Regular" charset="0"/>
              </a:rPr>
              <a:t>num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"7B1005"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/&gt;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&lt;/header&gt;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&lt;body&gt;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&lt;trans-unit </a:t>
            </a:r>
            <a:r>
              <a:rPr lang="en-US" altLang="zh-CN" sz="1000" dirty="0">
                <a:solidFill>
                  <a:srgbClr val="836C28"/>
                </a:solidFill>
                <a:latin typeface="Menlo-Regular" charset="0"/>
              </a:rPr>
              <a:t>id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en-US" altLang="zh-CN" sz="1000" dirty="0">
                <a:solidFill>
                  <a:srgbClr val="BA0011"/>
                </a:solidFill>
                <a:latin typeface="Menlo-Regular" charset="0"/>
              </a:rPr>
              <a:t>"B3f-fc-lYN.title"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&gt;</a:t>
            </a:r>
            <a:endParaRPr lang="en-US" altLang="zh-C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</a:rPr>
              <a:t>&lt;source&gt;</a:t>
            </a:r>
            <a:r>
              <a:rPr lang="zh-CN" altLang="en-US" sz="10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关于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&lt;/source&gt;</a:t>
            </a:r>
            <a:endParaRPr lang="en-US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Class = "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UINavigationItem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title = "</a:t>
            </a:r>
            <a:r>
              <a:rPr lang="zh-CN" altLang="en-US" sz="10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关于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ObjectID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"B3f-fc-lYN";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&lt;/note&gt;</a:t>
            </a:r>
            <a:endParaRPr lang="en-US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&lt;/trans-unit&gt;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&lt;trans-unit </a:t>
            </a:r>
            <a:r>
              <a:rPr lang="ro-RO" altLang="zh-CN" sz="1000" dirty="0" err="1">
                <a:solidFill>
                  <a:srgbClr val="836C28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=</a:t>
            </a:r>
            <a:r>
              <a:rPr lang="ro-RO" altLang="zh-CN" sz="10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"c0m-gQ-LmY.text"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</a:t>
            </a:r>
            <a:r>
              <a:rPr lang="ro-RO" altLang="zh-CN" sz="10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source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r>
              <a:rPr lang="ro-RO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Title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</a:t>
            </a:r>
            <a:r>
              <a:rPr lang="ro-RO" altLang="zh-CN" sz="10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source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ro-RO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Class</a:t>
            </a:r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"</a:t>
            </a:r>
            <a:r>
              <a:rPr lang="ro-RO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UILabel</a:t>
            </a:r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text = "</a:t>
            </a:r>
            <a:r>
              <a:rPr lang="ro-RO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Title</a:t>
            </a:r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</a:t>
            </a:r>
            <a:r>
              <a:rPr lang="ro-RO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ObjectID</a:t>
            </a:r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"c0m-gQ-LmY";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&lt;/trans-unit&gt;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&lt;trans-unit </a:t>
            </a:r>
            <a:r>
              <a:rPr lang="ro-RO" altLang="zh-CN" sz="1000" dirty="0" err="1">
                <a:solidFill>
                  <a:srgbClr val="836C28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=</a:t>
            </a:r>
            <a:r>
              <a:rPr lang="ro-RO" altLang="zh-CN" sz="10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0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iig</a:t>
            </a:r>
            <a:r>
              <a:rPr lang="ro-RO" altLang="zh-CN" sz="10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-hg-</a:t>
            </a:r>
            <a:r>
              <a:rPr lang="ro-RO" altLang="zh-CN" sz="10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zJA.title</a:t>
            </a:r>
            <a:r>
              <a:rPr lang="ro-RO" altLang="zh-CN" sz="10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&lt;source&gt;</a:t>
            </a:r>
            <a:r>
              <a:rPr lang="zh-CN" altLang="en-US" sz="10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关于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&lt;/source&gt;</a:t>
            </a:r>
            <a:endParaRPr lang="en-US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Class = "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UITabBarItem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title = "</a:t>
            </a:r>
            <a:r>
              <a:rPr lang="zh-CN" altLang="en-US" sz="10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关于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 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ObjectID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"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iig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-hg-</a:t>
            </a:r>
            <a:r>
              <a:rPr lang="en-US" altLang="zh-CN" sz="10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zJA</a:t>
            </a:r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";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&lt;/note&gt;</a:t>
            </a:r>
            <a:endParaRPr lang="en-US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&lt;/trans-unit&gt;</a:t>
            </a:r>
            <a:endParaRPr lang="ro-RO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&lt;/body&gt;</a:t>
            </a:r>
            <a:endParaRPr lang="en-US" altLang="zh-CN" sz="10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</a:t>
            </a:r>
            <a:r>
              <a:rPr lang="en-US" altLang="zh-CN" sz="10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&lt;/file&gt;</a:t>
            </a:r>
            <a:endParaRPr lang="zh-CN" altLang="en-US" sz="1000" dirty="0" smtClean="0">
              <a:solidFill>
                <a:srgbClr val="B40062"/>
              </a:solidFill>
              <a:latin typeface="Menlo-Regular" charset="0"/>
              <a:ea typeface="PingFangSC-Regular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002685" y="619485"/>
            <a:ext cx="3808070" cy="2627453"/>
          </a:xfrm>
          <a:prstGeom prst="wedgeRoundRectCallout">
            <a:avLst>
              <a:gd name="adj1" fmla="val -97284"/>
              <a:gd name="adj2" fmla="val 1633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Xcode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把用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NSLocalizedString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宏包装过的字符串提取出来放在此文件中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1631143" y="894582"/>
            <a:ext cx="4187382" cy="2423034"/>
          </a:xfrm>
          <a:prstGeom prst="wedgeRoundRectCallout">
            <a:avLst>
              <a:gd name="adj1" fmla="val -17690"/>
              <a:gd name="adj2" fmla="val 3861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 </a:t>
            </a:r>
            <a:r>
              <a:rPr lang="ro-RO" altLang="zh-CN" sz="1400" dirty="0" smtClean="0">
                <a:solidFill>
                  <a:srgbClr val="B40062"/>
                </a:solidFill>
                <a:latin typeface="Menlo-Regular" charset="0"/>
              </a:rPr>
              <a:t>&lt;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trans-unit </a:t>
            </a:r>
            <a:r>
              <a:rPr lang="ro-RO" altLang="zh-CN" sz="1400" dirty="0" err="1">
                <a:solidFill>
                  <a:srgbClr val="836C28"/>
                </a:solidFill>
                <a:latin typeface="Menlo-Regular" charset="0"/>
              </a:rPr>
              <a:t>id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=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分享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&lt;source&gt;</a:t>
            </a:r>
            <a:r>
              <a:rPr lang="zh-CN" altLang="en-US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分享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&lt;/source&gt;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zh-CN" altLang="ro-RO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分享按钮的标题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&lt;/trans-unit&gt;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&lt;trans-unit </a:t>
            </a:r>
            <a:r>
              <a:rPr lang="ro-RO" altLang="zh-CN" sz="1400" dirty="0" err="1">
                <a:solidFill>
                  <a:srgbClr val="836C28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=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分享到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&lt;source&gt;</a:t>
            </a:r>
            <a:r>
              <a:rPr lang="zh-CN" altLang="en-US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分享到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&lt;/source&gt;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zh-CN" altLang="en-US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分享菜单的标题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&lt;/note&gt;</a:t>
            </a:r>
            <a:endParaRPr lang="zh-CN" altLang="en-US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&lt;/trans-unit&gt;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&lt;trans-unit </a:t>
            </a:r>
            <a:r>
              <a:rPr lang="ro-RO" altLang="zh-CN" sz="1400" dirty="0" err="1">
                <a:solidFill>
                  <a:srgbClr val="836C28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=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ro-RO" sz="14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删除</a:t>
            </a:r>
            <a:r>
              <a:rPr lang="ro-RO" altLang="zh-CN" sz="14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ro-RO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&lt;source&gt;</a:t>
            </a:r>
            <a:r>
              <a:rPr lang="zh-CN" altLang="en-US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删除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&lt;/source&gt;</a:t>
            </a:r>
            <a:endParaRPr lang="en-US" altLang="zh-CN" sz="14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&lt;note&gt;</a:t>
            </a:r>
            <a:r>
              <a:rPr lang="zh-CN" altLang="ro-RO" sz="1400" dirty="0">
                <a:solidFill>
                  <a:srgbClr val="000000"/>
                </a:solidFill>
                <a:latin typeface="PingFangSC-Regular" charset="-122"/>
                <a:ea typeface="PingFangSC-Regular" charset="-122"/>
              </a:rPr>
              <a:t>删除按钮的标题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&lt;/note</a:t>
            </a:r>
            <a:r>
              <a:rPr lang="ro-RO" altLang="zh-CN" sz="1400" dirty="0" smtClean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&gt;</a:t>
            </a:r>
            <a:endParaRPr lang="zh-CN" altLang="en-US" sz="1400" dirty="0" smtClean="0">
              <a:solidFill>
                <a:srgbClr val="B40062"/>
              </a:solidFill>
              <a:latin typeface="Menlo-Regular" charset="0"/>
              <a:ea typeface="PingFangSC-Regular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800618" y="3414531"/>
            <a:ext cx="3213903" cy="3240912"/>
          </a:xfrm>
          <a:prstGeom prst="wedgeRoundRectCallout">
            <a:avLst>
              <a:gd name="adj1" fmla="val -95066"/>
              <a:gd name="adj2" fmla="val 279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工程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上的文字也被提取出来。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XLIFF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文件可由专业翻译工具打开并翻译。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67" y="1249740"/>
            <a:ext cx="8023024" cy="557898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在线翻译工具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http://</a:t>
            </a:r>
            <a:r>
              <a:rPr lang="en-US" altLang="zh-CN" sz="14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xliff.brightec.co.uk</a:t>
            </a:r>
            <a:r>
              <a:rPr lang="en-US" altLang="zh-CN" sz="14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8383930" y="191221"/>
            <a:ext cx="3808070" cy="2627453"/>
          </a:xfrm>
          <a:prstGeom prst="wedgeRoundRectCallout">
            <a:avLst>
              <a:gd name="adj1" fmla="val -37709"/>
              <a:gd name="adj2" fmla="val 6479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上传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ja.xliff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翻译完成后，下载文件并更名为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new_ja.xliff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en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英语</a:t>
            </a: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zh-hans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简体中文</a:t>
            </a:r>
          </a:p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zh-hant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繁体中文</a:t>
            </a:r>
          </a:p>
          <a:p>
            <a:pPr algn="ctr"/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ja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日文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8623139" y="3808072"/>
            <a:ext cx="3449255" cy="1932972"/>
          </a:xfrm>
          <a:prstGeom prst="wedgeRoundRectCallout">
            <a:avLst>
              <a:gd name="adj1" fmla="val -26767"/>
              <a:gd name="adj2" fmla="val 3880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⭐️如果你决定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需要国际化，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因为英文是默认的开发语言，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一开始就应使用英文作为界面语言</a:t>
            </a:r>
          </a:p>
        </p:txBody>
      </p:sp>
    </p:spTree>
    <p:extLst>
      <p:ext uri="{BB962C8B-B14F-4D97-AF65-F5344CB8AC3E}">
        <p14:creationId xmlns:p14="http://schemas.microsoft.com/office/powerpoint/2010/main" val="1381694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导入本地化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7" y="1238971"/>
            <a:ext cx="10058400" cy="542662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导入本地化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菜单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Editor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Localizations</a:t>
            </a:r>
            <a:r>
              <a:rPr lang="is-I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…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286755" y="4977114"/>
            <a:ext cx="2554146" cy="839403"/>
          </a:xfrm>
          <a:prstGeom prst="wedgeRoundRectCallout">
            <a:avLst>
              <a:gd name="adj1" fmla="val 8796"/>
              <a:gd name="adj2" fmla="val 11237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确认翻译前后对比无误后，</a:t>
            </a: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Import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87" y="1344590"/>
            <a:ext cx="9357041" cy="534902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导入后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导入完成后，工程导航中会显示本地化资源文件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8360779" y="267451"/>
            <a:ext cx="2149956" cy="1076446"/>
          </a:xfrm>
          <a:prstGeom prst="wedgeRoundRectCallout">
            <a:avLst>
              <a:gd name="adj1" fmla="val 559"/>
              <a:gd name="adj2" fmla="val 8963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模拟器设置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语言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日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文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运行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UI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已经是日文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8399" y="4417066"/>
            <a:ext cx="3198869" cy="1439724"/>
          </a:xfrm>
          <a:prstGeom prst="wedgeRoundRectCallout">
            <a:avLst>
              <a:gd name="adj1" fmla="val 54435"/>
              <a:gd name="adj2" fmla="val -15981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Localizable.strings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是自动生成的（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NSLocalizedString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包装过的）</a:t>
            </a:r>
          </a:p>
          <a:p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此文件与语言一一对应</a:t>
            </a:r>
            <a:endParaRPr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36" y="1809505"/>
            <a:ext cx="3111500" cy="1092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9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基础国际化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62416" y="3923818"/>
            <a:ext cx="752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main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.storyboard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现在分成了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个文件：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个翻译，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Main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.storyboard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(Base)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是神马？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6354502" y="1967803"/>
            <a:ext cx="3426106" cy="1458303"/>
          </a:xfrm>
          <a:prstGeom prst="wedgeRoundRectCallout">
            <a:avLst>
              <a:gd name="adj1" fmla="val -90295"/>
              <a:gd name="adj2" fmla="val -3510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base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是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指默认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界面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如果增加了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语言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翻译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会单独放在一个</a:t>
            </a:r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.strings</a:t>
            </a:r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文件中。</a:t>
            </a:r>
          </a:p>
        </p:txBody>
      </p:sp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测试本地化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71777" y="3761772"/>
            <a:ext cx="788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好代码是可以自我解释的。在你增加一行注释之前，“怎么把这几行代码写的让人一看就懂”。提升代码可读性然后做好注释文档让代码愈加清晰。</a:t>
            </a:r>
          </a:p>
          <a:p>
            <a:pPr algn="r"/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                      </a:t>
            </a:r>
          </a:p>
          <a:p>
            <a:pPr algn="r"/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斯蒂夫 麦康纳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测试多语言快捷方法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915805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之前我们用调整模拟器中语言来测试本地化。</a:t>
            </a:r>
          </a:p>
          <a:p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现在可以使用</a:t>
            </a:r>
            <a:r>
              <a:rPr lang="en-US" altLang="zh-CN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特性，直接本地化运行或设计时就预览</a:t>
            </a:r>
            <a:endParaRPr lang="zh-CN" altLang="en-US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74" y="1999760"/>
            <a:ext cx="6604474" cy="2363896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462016" y="1780596"/>
            <a:ext cx="3426106" cy="1458303"/>
          </a:xfrm>
          <a:prstGeom prst="wedgeRoundRectCallout">
            <a:avLst>
              <a:gd name="adj1" fmla="val -116984"/>
              <a:gd name="adj2" fmla="val 1887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 运行条 上的 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FoodPin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 选中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Edit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Scheme</a:t>
            </a:r>
            <a:r>
              <a:rPr kumimoji="1" lang="is-I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…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来编辑运行方案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035424"/>
            <a:ext cx="10058400" cy="56578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运行语言环境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8462016" y="1780596"/>
            <a:ext cx="3426106" cy="1458303"/>
          </a:xfrm>
          <a:prstGeom prst="wedgeRoundRectCallout">
            <a:avLst>
              <a:gd name="adj1" fmla="val -71714"/>
              <a:gd name="adj2" fmla="val 13713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运行的语言环境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636006"/>
            <a:ext cx="8389556" cy="622199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多语言设计时预览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9043686" y="4803493"/>
            <a:ext cx="3040283" cy="819790"/>
          </a:xfrm>
          <a:prstGeom prst="wedgeRoundRectCallout">
            <a:avLst>
              <a:gd name="adj1" fmla="val -35565"/>
              <a:gd name="adj2" fmla="val 14269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点击右下角可切换显示语言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352023" y="1927293"/>
            <a:ext cx="2611622" cy="759318"/>
          </a:xfrm>
          <a:prstGeom prst="wedgeRoundRectCallout">
            <a:avLst>
              <a:gd name="adj1" fmla="val 106164"/>
              <a:gd name="adj2" fmla="val -154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启用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预览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88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图片资源本地化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8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图片本地化方法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有时候你可能想不同语言使用不同图片，比如略有改动的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logo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01870" y="2007440"/>
            <a:ext cx="8036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步骤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在工程浏览器中，右键菜单选择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Group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，命名为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images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</a:p>
          <a:p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logo2.png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拖入其中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下载：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5"/>
              </a:rPr>
              <a:t>http://github.com/yagamis/local</a:t>
            </a:r>
            <a:endParaRPr lang="zh-CN" altLang="en-US" sz="20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选中“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Copy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items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if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needed</a:t>
            </a:r>
            <a:r>
              <a:rPr lang="zh-CN" altLang="en-US" sz="20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719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20" y="1377350"/>
            <a:ext cx="7612605" cy="549630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图片本地化方法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步骤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：选中图片的 文件子属性，点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Localize</a:t>
            </a:r>
            <a:r>
              <a:rPr lang="is-I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…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按钮，选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Base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后点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Localize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947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5" y="2444027"/>
            <a:ext cx="10058400" cy="154335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图片本地化方法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8917"/>
            <a:ext cx="4013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步骤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：启用多语言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936233" y="909643"/>
            <a:ext cx="2764562" cy="1000072"/>
          </a:xfrm>
          <a:prstGeom prst="wedgeRoundRectCallout">
            <a:avLst>
              <a:gd name="adj1" fmla="val -14833"/>
              <a:gd name="adj2" fmla="val 17253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启用中文和日文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1862416" y="4439921"/>
            <a:ext cx="2764562" cy="1000072"/>
          </a:xfrm>
          <a:prstGeom prst="wedgeRoundRectCallout">
            <a:avLst>
              <a:gd name="adj1" fmla="val -16508"/>
              <a:gd name="adj2" fmla="val -10986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Xcode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自动添加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种多语言版本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68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83" y="2500132"/>
            <a:ext cx="4553959" cy="373219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图片本地化方法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步骤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：替换相应语言的图片文件</a:t>
            </a:r>
          </a:p>
          <a:p>
            <a:r>
              <a:rPr lang="zh-CN" altLang="en-US" sz="1600" dirty="0" smtClean="0"/>
              <a:t>右击多语言图片文件名，选择</a:t>
            </a:r>
            <a:r>
              <a:rPr lang="en-US" altLang="zh-CN" sz="1600" dirty="0" smtClean="0"/>
              <a:t>Show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Finder</a:t>
            </a:r>
            <a:endParaRPr lang="en-US" altLang="zh-CN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88" y="1537610"/>
            <a:ext cx="3966247" cy="4168701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41175" y="4640471"/>
            <a:ext cx="3773347" cy="2167258"/>
          </a:xfrm>
          <a:prstGeom prst="wedgeRoundRectCallout">
            <a:avLst>
              <a:gd name="adj1" fmla="val -48916"/>
              <a:gd name="adj2" fmla="val -7684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把准备好的</a:t>
            </a:r>
            <a:r>
              <a:rPr kumimoji="1"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logo2_zh.png</a:t>
            </a:r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拖到这个文件夹</a:t>
            </a:r>
            <a:r>
              <a:rPr kumimoji="1"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然后把原</a:t>
            </a:r>
            <a:r>
              <a:rPr kumimoji="1"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logo2.png</a:t>
            </a:r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删除， 把</a:t>
            </a:r>
            <a:r>
              <a:rPr kumimoji="1"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logo2_zh.png</a:t>
            </a:r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改名成</a:t>
            </a:r>
            <a:r>
              <a:rPr kumimoji="1" lang="en-US" altLang="zh-CN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logo2.png</a:t>
            </a:r>
            <a:endParaRPr kumimoji="1" lang="zh-CN" altLang="en-US" sz="16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zh-CN" altLang="en-US" sz="16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sz="16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日语版图片重复这个步骤。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6019153" y="394581"/>
            <a:ext cx="3682072" cy="851052"/>
          </a:xfrm>
          <a:prstGeom prst="wedgeRoundRectCallout">
            <a:avLst>
              <a:gd name="adj1" fmla="val 6685"/>
              <a:gd name="adj2" fmla="val 20188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⭐️多语言相关的资源都会被放到单独一个文件夹 语言代码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lproj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1460516" y="5783965"/>
            <a:ext cx="5219865" cy="1059800"/>
          </a:xfrm>
          <a:prstGeom prst="wedgeRoundRectCallout">
            <a:avLst>
              <a:gd name="adj1" fmla="val 11400"/>
              <a:gd name="adj2" fmla="val 373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下载：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logo2_zh.png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logo2_jp.png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  <a:hlinkClick r:id="rId7"/>
              </a:rPr>
              <a:t>http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  <a:hlinkClick r:id="rId7"/>
              </a:rPr>
              <a:t>://github.com/yagamis/local</a:t>
            </a:r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20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更改图片为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46583"/>
            <a:ext cx="7752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不要忘记在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about.storyboard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上把原图片从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logoxiaobo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换成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logo2.png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29" y="1518131"/>
            <a:ext cx="3431093" cy="5146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6" y="1518132"/>
            <a:ext cx="3431093" cy="5146639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8474775" y="1518131"/>
            <a:ext cx="3342978" cy="2353037"/>
          </a:xfrm>
          <a:prstGeom prst="wedgeRoundRectCallout">
            <a:avLst>
              <a:gd name="adj1" fmla="val 11400"/>
              <a:gd name="adj2" fmla="val 3732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分别选择简体中文和日文运行方案后运行！</a:t>
            </a:r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92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/local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4322" y="1572923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把余下未翻译的文字，全部翻译完成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87681"/>
            <a:ext cx="1025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无处不在，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个国家。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支持多语言也叫 本地化（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localization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3836931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界面语言翻译成英文和日文（一部分）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480" y="1878473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国际化 与 本地化 概念有所不同， 国际化是指完全按照当地语言和度量衡等构建一个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而本地化仅指把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中的语言文字翻译成当地文字的过程。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5" y="29283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4" y="1385832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586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用户交互的翻译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2593250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2" y="3966790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68393" y="163710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导出本地化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1223" y="279556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导入本地化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68394" y="417437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测试本地化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14" y="5355857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93826" y="556344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图片资源本地化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用户交互的翻译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用户交互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551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如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RestaurantTableViewController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中有很多跟交互有关的文字</a:t>
            </a:r>
            <a:endParaRPr lang="zh-CN" altLang="en-US" sz="1400" dirty="0" smtClean="0">
              <a:solidFill>
                <a:srgbClr val="00547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12" y="1425859"/>
            <a:ext cx="7715491" cy="5038687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9127575" y="1657834"/>
            <a:ext cx="2684158" cy="1000473"/>
          </a:xfrm>
          <a:prstGeom prst="wedgeRoundRectCallout">
            <a:avLst>
              <a:gd name="adj1" fmla="val -117240"/>
              <a:gd name="adj2" fmla="val 80638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大多数情况下，本地化就是字符串的国际化</a:t>
            </a: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字符串国际化核心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2143"/>
              </p:ext>
            </p:extLst>
          </p:nvPr>
        </p:nvGraphicFramePr>
        <p:xfrm>
          <a:off x="1657834" y="1793731"/>
          <a:ext cx="8542117" cy="210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782"/>
                <a:gridCol w="7104335"/>
              </a:tblGrid>
              <a:tr h="44437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NSLocalizedString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44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参数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44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key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要本地化的字符串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67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comment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对此字符串作用的额外注解，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以便更好地翻译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35569" y="1010664"/>
            <a:ext cx="728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NSLocalizedString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 是字符串国际化的核心。</a:t>
            </a:r>
          </a:p>
          <a:p>
            <a:r>
              <a:rPr lang="zh-CN" altLang="en-US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它是一个宏（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Macro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），宏 一般是指 简单的文字替换。</a:t>
            </a:r>
            <a:endParaRPr lang="zh-CN" altLang="en-US" sz="1400" dirty="0" smtClean="0">
              <a:solidFill>
                <a:srgbClr val="00547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94252"/>
              </p:ext>
            </p:extLst>
          </p:nvPr>
        </p:nvGraphicFramePr>
        <p:xfrm>
          <a:off x="497711" y="4583575"/>
          <a:ext cx="11262167" cy="17725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9049"/>
                <a:gridCol w="7893118"/>
              </a:tblGrid>
              <a:tr h="45330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示例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搜索条占位符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7912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dirty="0" err="1" smtClean="0">
                          <a:solidFill>
                            <a:srgbClr val="448993"/>
                          </a:solidFill>
                          <a:latin typeface="Menlo-Regular" charset="0"/>
                        </a:rPr>
                        <a:t>sc</a:t>
                      </a:r>
                      <a:r>
                        <a:rPr lang="nb-NO" altLang="zh-CN" sz="1800" dirty="0" err="1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</a:t>
                      </a:r>
                      <a:r>
                        <a:rPr lang="nb-NO" altLang="zh-CN" sz="1800" dirty="0" err="1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searchBar</a:t>
                      </a:r>
                      <a:r>
                        <a:rPr lang="nb-NO" altLang="zh-CN" sz="1800" dirty="0" err="1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</a:t>
                      </a:r>
                      <a:r>
                        <a:rPr lang="nb-NO" altLang="zh-CN" sz="1800" dirty="0" err="1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placeholder</a:t>
                      </a:r>
                      <a:r>
                        <a:rPr lang="nb-NO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= </a:t>
                      </a:r>
                      <a:r>
                        <a:rPr lang="nb-NO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nb-NO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输入餐馆名搜索</a:t>
                      </a:r>
                      <a:r>
                        <a:rPr lang="nb-NO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..."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53305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448993"/>
                          </a:solidFill>
                          <a:latin typeface="Menlo-Regular" charset="0"/>
                        </a:rPr>
                        <a:t>sc</a:t>
                      </a:r>
                      <a:r>
                        <a:rPr lang="en-US" altLang="zh-CN" sz="1800" dirty="0" err="1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</a:t>
                      </a:r>
                      <a:r>
                        <a:rPr lang="en-US" altLang="zh-CN" sz="1800" dirty="0" err="1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searchBar</a:t>
                      </a:r>
                      <a:r>
                        <a:rPr lang="en-US" altLang="zh-CN" sz="1800" dirty="0" err="1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</a:t>
                      </a:r>
                      <a:r>
                        <a:rPr lang="en-US" altLang="zh-CN" sz="1800" dirty="0" err="1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placeholder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= </a:t>
                      </a: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输入餐馆名搜索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..."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搜索条的占位符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4251"/>
              </p:ext>
            </p:extLst>
          </p:nvPr>
        </p:nvGraphicFramePr>
        <p:xfrm>
          <a:off x="659757" y="1300857"/>
          <a:ext cx="11123271" cy="49726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0729"/>
                <a:gridCol w="9572542"/>
              </a:tblGrid>
              <a:tr h="96817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滑动菜单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“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分享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”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“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分享按钮的标题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”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enlo-Regular" charset="0"/>
                        <a:ea typeface="PingFangSC-Regular" charset="-122"/>
                      </a:endParaRPr>
                    </a:p>
                  </a:txBody>
                  <a:tcPr anchor="ctr"/>
                </a:tc>
              </a:tr>
              <a:tr h="6776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删除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删除按钮的标题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”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1050864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分享菜单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分享到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分享菜单的标题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8773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请选择您要分享的社交类型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分享菜单的副标题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88631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微博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新浪微博的简称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5098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rgbClr val="2E0D6E"/>
                          </a:solidFill>
                          <a:latin typeface="Menlo-Regular" charset="0"/>
                        </a:rPr>
                        <a:t>NSLocalizedString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(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微信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, comment: 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zh-CN" altLang="en-US" sz="1800" dirty="0" smtClean="0">
                          <a:solidFill>
                            <a:srgbClr val="BA0011"/>
                          </a:solidFill>
                          <a:latin typeface="PingFangSC-Regular" charset="-122"/>
                          <a:ea typeface="PingFangSC-Regular" charset="-122"/>
                        </a:rPr>
                        <a:t>腾讯微信的简称</a:t>
                      </a:r>
                      <a:r>
                        <a:rPr lang="en-US" altLang="zh-CN" sz="1800" dirty="0" smtClean="0">
                          <a:solidFill>
                            <a:srgbClr val="BA0011"/>
                          </a:solidFill>
                          <a:latin typeface="Menlo-Regular" charset="0"/>
                          <a:ea typeface="PingFangSC-Regular" charset="-122"/>
                        </a:rPr>
                        <a:t>"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enlo-Regular" charset="0"/>
                          <a:ea typeface="PingFangSC-Regular" charset="-122"/>
                        </a:rPr>
                        <a:t>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更多示例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076848"/>
              </p:ext>
            </p:extLst>
          </p:nvPr>
        </p:nvGraphicFramePr>
        <p:xfrm>
          <a:off x="1388962" y="1092743"/>
          <a:ext cx="8461094" cy="252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71"/>
                <a:gridCol w="7030023"/>
              </a:tblGrid>
              <a:tr h="46067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Localizable.string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8773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作用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存储本地化的字符串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1135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数目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每种语言都有一个</a:t>
                      </a:r>
                    </a:p>
                    <a:p>
                      <a:pPr algn="ctr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如：简体中文是默认语言，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NSLocalizedString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就会在简体中文版本的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Localized.string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中寻找相应的字符串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本地字符串文件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2867567" y="3972771"/>
            <a:ext cx="5500929" cy="1397882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A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如何挑选语言？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根据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系统中的语言设置来匹配。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（设置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通用 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语言和地区）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16204</TotalTime>
  <Words>1293</Words>
  <Application>Microsoft Macintosh PowerPoint</Application>
  <PresentationFormat>宽屏</PresentationFormat>
  <Paragraphs>212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Apple Chancery</vt:lpstr>
      <vt:lpstr>Calibri</vt:lpstr>
      <vt:lpstr>Calibri Light</vt:lpstr>
      <vt:lpstr>Lantinghei SC Demibold</vt:lpstr>
      <vt:lpstr>Lantinghei SC Extralight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4043</cp:revision>
  <dcterms:created xsi:type="dcterms:W3CDTF">2014-05-16T07:57:58Z</dcterms:created>
  <dcterms:modified xsi:type="dcterms:W3CDTF">2015-12-02T09:19:13Z</dcterms:modified>
</cp:coreProperties>
</file>